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74" r:id="rId5"/>
    <p:sldId id="275" r:id="rId6"/>
    <p:sldId id="273" r:id="rId7"/>
    <p:sldId id="282" r:id="rId8"/>
    <p:sldId id="270" r:id="rId9"/>
    <p:sldId id="276" r:id="rId10"/>
    <p:sldId id="277" r:id="rId11"/>
    <p:sldId id="278" r:id="rId12"/>
    <p:sldId id="279" r:id="rId13"/>
    <p:sldId id="266" r:id="rId14"/>
    <p:sldId id="267" r:id="rId15"/>
    <p:sldId id="281" r:id="rId16"/>
    <p:sldId id="269" r:id="rId17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>
      <p:cViewPr varScale="1">
        <p:scale>
          <a:sx n="51" d="100"/>
          <a:sy n="51" d="100"/>
        </p:scale>
        <p:origin x="36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F456A-5000-4EA7-9B7C-A13F2A6B7EDB}" type="datetimeFigureOut">
              <a:rPr lang="it-IT" smtClean="0"/>
              <a:t>27/11/2017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45975-6585-4127-811A-6F8FA53C2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09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45975-6585-4127-811A-6F8FA53C265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64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45975-6585-4127-811A-6F8FA53C265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62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0420" y="3869537"/>
            <a:ext cx="16647158" cy="3150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69797" y="6051575"/>
            <a:ext cx="1634840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D151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81F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rgbClr val="081F4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81F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81F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999" y="1128347"/>
            <a:ext cx="17018001" cy="466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081F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6131" y="3128938"/>
            <a:ext cx="10675736" cy="4563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rgbClr val="081F4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5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899" y="2976870"/>
            <a:ext cx="7620634" cy="573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65555" algn="l"/>
              </a:tabLst>
            </a:pPr>
            <a:r>
              <a:rPr sz="3600" spc="210" dirty="0">
                <a:solidFill>
                  <a:srgbClr val="FFFFFF"/>
                </a:solidFill>
              </a:rPr>
              <a:t>L</a:t>
            </a:r>
            <a:r>
              <a:rPr sz="3600" spc="225" dirty="0">
                <a:solidFill>
                  <a:srgbClr val="FFFFFF"/>
                </a:solidFill>
              </a:rPr>
              <a:t> </a:t>
            </a:r>
            <a:r>
              <a:rPr sz="3600" spc="640" dirty="0">
                <a:solidFill>
                  <a:srgbClr val="FFFFFF"/>
                </a:solidFill>
              </a:rPr>
              <a:t>A	</a:t>
            </a:r>
            <a:r>
              <a:rPr sz="3600" spc="425" dirty="0">
                <a:solidFill>
                  <a:srgbClr val="FFFFFF"/>
                </a:solidFill>
              </a:rPr>
              <a:t>B</a:t>
            </a:r>
            <a:r>
              <a:rPr sz="3600" spc="215" dirty="0">
                <a:solidFill>
                  <a:srgbClr val="FFFFFF"/>
                </a:solidFill>
              </a:rPr>
              <a:t> </a:t>
            </a:r>
            <a:r>
              <a:rPr sz="3600" spc="250" dirty="0">
                <a:solidFill>
                  <a:srgbClr val="FFFFFF"/>
                </a:solidFill>
              </a:rPr>
              <a:t>I</a:t>
            </a:r>
            <a:r>
              <a:rPr sz="3600" spc="215" dirty="0">
                <a:solidFill>
                  <a:srgbClr val="FFFFFF"/>
                </a:solidFill>
              </a:rPr>
              <a:t> </a:t>
            </a:r>
            <a:r>
              <a:rPr sz="3600" spc="135" dirty="0">
                <a:solidFill>
                  <a:srgbClr val="FFFFFF"/>
                </a:solidFill>
              </a:rPr>
              <a:t>G</a:t>
            </a:r>
            <a:r>
              <a:rPr sz="3600" spc="215" dirty="0">
                <a:solidFill>
                  <a:srgbClr val="FFFFFF"/>
                </a:solidFill>
              </a:rPr>
              <a:t> </a:t>
            </a:r>
            <a:r>
              <a:rPr sz="3600" spc="210" dirty="0">
                <a:solidFill>
                  <a:srgbClr val="FFFFFF"/>
                </a:solidFill>
              </a:rPr>
              <a:t>L</a:t>
            </a:r>
            <a:r>
              <a:rPr sz="3600" spc="215" dirty="0">
                <a:solidFill>
                  <a:srgbClr val="FFFFFF"/>
                </a:solidFill>
              </a:rPr>
              <a:t> </a:t>
            </a:r>
            <a:r>
              <a:rPr sz="3600" spc="250" dirty="0">
                <a:solidFill>
                  <a:srgbClr val="FFFFFF"/>
                </a:solidFill>
              </a:rPr>
              <a:t>I</a:t>
            </a:r>
            <a:r>
              <a:rPr sz="3600" spc="215" dirty="0">
                <a:solidFill>
                  <a:srgbClr val="FFFFFF"/>
                </a:solidFill>
              </a:rPr>
              <a:t> </a:t>
            </a:r>
            <a:r>
              <a:rPr sz="3600" spc="260" dirty="0">
                <a:solidFill>
                  <a:srgbClr val="FFFFFF"/>
                </a:solidFill>
              </a:rPr>
              <a:t>E</a:t>
            </a:r>
            <a:r>
              <a:rPr sz="3600" spc="215" dirty="0">
                <a:solidFill>
                  <a:srgbClr val="FFFFFF"/>
                </a:solidFill>
              </a:rPr>
              <a:t> T T </a:t>
            </a:r>
            <a:r>
              <a:rPr sz="3600" spc="640" dirty="0">
                <a:solidFill>
                  <a:srgbClr val="FFFFFF"/>
                </a:solidFill>
              </a:rPr>
              <a:t>A</a:t>
            </a:r>
            <a:r>
              <a:rPr sz="3600" spc="215" dirty="0">
                <a:solidFill>
                  <a:srgbClr val="FFFFFF"/>
                </a:solidFill>
              </a:rPr>
              <a:t> </a:t>
            </a:r>
            <a:r>
              <a:rPr sz="3600" spc="465" dirty="0">
                <a:solidFill>
                  <a:srgbClr val="FFFFFF"/>
                </a:solidFill>
              </a:rPr>
              <a:t>Z</a:t>
            </a:r>
            <a:r>
              <a:rPr sz="3600" spc="215" dirty="0">
                <a:solidFill>
                  <a:srgbClr val="FFFFFF"/>
                </a:solidFill>
              </a:rPr>
              <a:t> </a:t>
            </a:r>
            <a:r>
              <a:rPr sz="3600" spc="250" dirty="0">
                <a:solidFill>
                  <a:srgbClr val="FFFFFF"/>
                </a:solidFill>
              </a:rPr>
              <a:t>I</a:t>
            </a:r>
            <a:r>
              <a:rPr sz="3600" spc="215" dirty="0">
                <a:solidFill>
                  <a:srgbClr val="FFFFFF"/>
                </a:solidFill>
              </a:rPr>
              <a:t> </a:t>
            </a:r>
            <a:r>
              <a:rPr sz="3600" spc="380" dirty="0">
                <a:solidFill>
                  <a:srgbClr val="FFFFFF"/>
                </a:solidFill>
              </a:rPr>
              <a:t>O</a:t>
            </a:r>
            <a:r>
              <a:rPr sz="3600" spc="215" dirty="0">
                <a:solidFill>
                  <a:srgbClr val="FFFFFF"/>
                </a:solidFill>
              </a:rPr>
              <a:t> </a:t>
            </a:r>
            <a:r>
              <a:rPr sz="3600" spc="505" dirty="0">
                <a:solidFill>
                  <a:srgbClr val="FFFFFF"/>
                </a:solidFill>
              </a:rPr>
              <a:t>N</a:t>
            </a:r>
            <a:r>
              <a:rPr sz="3600" spc="215" dirty="0">
                <a:solidFill>
                  <a:srgbClr val="FFFFFF"/>
                </a:solidFill>
              </a:rPr>
              <a:t> </a:t>
            </a:r>
            <a:r>
              <a:rPr sz="3600" spc="260" dirty="0">
                <a:solidFill>
                  <a:srgbClr val="FFFFFF"/>
                </a:solidFill>
              </a:rPr>
              <a:t>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620673" y="2976870"/>
            <a:ext cx="5219700" cy="573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spc="26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600" spc="210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3600" spc="26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600" spc="215" dirty="0">
                <a:solidFill>
                  <a:srgbClr val="FFFFFF"/>
                </a:solidFill>
                <a:latin typeface="Arial"/>
                <a:cs typeface="Arial"/>
              </a:rPr>
              <a:t>T T </a:t>
            </a:r>
            <a:r>
              <a:rPr sz="3600" spc="26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3600" spc="38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3600" spc="50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3600" spc="25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3600" spc="1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6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899" y="3757919"/>
            <a:ext cx="8069580" cy="573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49550" algn="l"/>
                <a:tab pos="7353934" algn="l"/>
              </a:tabLst>
            </a:pPr>
            <a:r>
              <a:rPr sz="3600" spc="50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3600" spc="26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600" spc="2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2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640" dirty="0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sz="3600" spc="285" dirty="0">
                <a:solidFill>
                  <a:srgbClr val="F3A024"/>
                </a:solidFill>
                <a:latin typeface="Arial"/>
                <a:cs typeface="Arial"/>
              </a:rPr>
              <a:t>P </a:t>
            </a:r>
            <a:r>
              <a:rPr sz="3600" spc="260" dirty="0">
                <a:solidFill>
                  <a:srgbClr val="F3A024"/>
                </a:solidFill>
                <a:latin typeface="Arial"/>
                <a:cs typeface="Arial"/>
              </a:rPr>
              <a:t>R </a:t>
            </a:r>
            <a:r>
              <a:rPr sz="3600" spc="380" dirty="0">
                <a:solidFill>
                  <a:srgbClr val="F3A024"/>
                </a:solidFill>
                <a:latin typeface="Arial"/>
                <a:cs typeface="Arial"/>
              </a:rPr>
              <a:t>O </a:t>
            </a:r>
            <a:r>
              <a:rPr sz="3600" spc="480" dirty="0">
                <a:solidFill>
                  <a:srgbClr val="F3A024"/>
                </a:solidFill>
                <a:latin typeface="Arial"/>
                <a:cs typeface="Arial"/>
              </a:rPr>
              <a:t>V </a:t>
            </a:r>
            <a:r>
              <a:rPr sz="3600" spc="250" dirty="0">
                <a:solidFill>
                  <a:srgbClr val="F3A024"/>
                </a:solidFill>
                <a:latin typeface="Arial"/>
                <a:cs typeface="Arial"/>
              </a:rPr>
              <a:t>I </a:t>
            </a:r>
            <a:r>
              <a:rPr sz="3600" spc="505" dirty="0">
                <a:solidFill>
                  <a:srgbClr val="F3A024"/>
                </a:solidFill>
                <a:latin typeface="Arial"/>
                <a:cs typeface="Arial"/>
              </a:rPr>
              <a:t>N </a:t>
            </a:r>
            <a:r>
              <a:rPr sz="3600" spc="135" dirty="0">
                <a:solidFill>
                  <a:srgbClr val="F3A024"/>
                </a:solidFill>
                <a:latin typeface="Arial"/>
                <a:cs typeface="Arial"/>
              </a:rPr>
              <a:t>C</a:t>
            </a:r>
            <a:r>
              <a:rPr sz="3600" spc="-595" dirty="0">
                <a:solidFill>
                  <a:srgbClr val="F3A024"/>
                </a:solidFill>
                <a:latin typeface="Arial"/>
                <a:cs typeface="Arial"/>
              </a:rPr>
              <a:t> </a:t>
            </a:r>
            <a:r>
              <a:rPr sz="3600" spc="250" dirty="0">
                <a:solidFill>
                  <a:srgbClr val="F3A024"/>
                </a:solidFill>
                <a:latin typeface="Arial"/>
                <a:cs typeface="Arial"/>
              </a:rPr>
              <a:t>I</a:t>
            </a:r>
            <a:r>
              <a:rPr sz="3600" spc="225" dirty="0">
                <a:solidFill>
                  <a:srgbClr val="F3A024"/>
                </a:solidFill>
                <a:latin typeface="Arial"/>
                <a:cs typeface="Arial"/>
              </a:rPr>
              <a:t> </a:t>
            </a:r>
            <a:r>
              <a:rPr sz="3600" spc="640" dirty="0">
                <a:solidFill>
                  <a:srgbClr val="F3A024"/>
                </a:solidFill>
                <a:latin typeface="Arial"/>
                <a:cs typeface="Arial"/>
              </a:rPr>
              <a:t>A	</a:t>
            </a:r>
            <a:r>
              <a:rPr sz="3600" spc="430" dirty="0">
                <a:solidFill>
                  <a:srgbClr val="F3A024"/>
                </a:solidFill>
                <a:latin typeface="Arial"/>
                <a:cs typeface="Arial"/>
              </a:rPr>
              <a:t>D</a:t>
            </a:r>
            <a:r>
              <a:rPr sz="3600" spc="135" dirty="0">
                <a:solidFill>
                  <a:srgbClr val="F3A024"/>
                </a:solidFill>
                <a:latin typeface="Arial"/>
                <a:cs typeface="Arial"/>
              </a:rPr>
              <a:t> </a:t>
            </a:r>
            <a:r>
              <a:rPr sz="3600" spc="250" dirty="0">
                <a:solidFill>
                  <a:srgbClr val="F3A024"/>
                </a:solidFill>
                <a:latin typeface="Arial"/>
                <a:cs typeface="Arial"/>
              </a:rPr>
              <a:t>I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68939" y="3757919"/>
            <a:ext cx="2518410" cy="573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spc="135" dirty="0">
                <a:solidFill>
                  <a:srgbClr val="F3A024"/>
                </a:solidFill>
                <a:latin typeface="Arial"/>
                <a:cs typeface="Arial"/>
              </a:rPr>
              <a:t>C </a:t>
            </a:r>
            <a:r>
              <a:rPr sz="3600" spc="400" dirty="0">
                <a:solidFill>
                  <a:srgbClr val="F3A024"/>
                </a:solidFill>
                <a:latin typeface="Arial"/>
                <a:cs typeface="Arial"/>
              </a:rPr>
              <a:t>U </a:t>
            </a:r>
            <a:r>
              <a:rPr sz="3600" spc="505" dirty="0">
                <a:solidFill>
                  <a:srgbClr val="F3A024"/>
                </a:solidFill>
                <a:latin typeface="Arial"/>
                <a:cs typeface="Arial"/>
              </a:rPr>
              <a:t>N </a:t>
            </a:r>
            <a:r>
              <a:rPr sz="3600" spc="260" dirty="0">
                <a:solidFill>
                  <a:srgbClr val="F3A024"/>
                </a:solidFill>
                <a:latin typeface="Arial"/>
                <a:cs typeface="Arial"/>
              </a:rPr>
              <a:t>E</a:t>
            </a:r>
            <a:r>
              <a:rPr sz="3600" spc="-235" dirty="0">
                <a:solidFill>
                  <a:srgbClr val="F3A024"/>
                </a:solidFill>
                <a:latin typeface="Arial"/>
                <a:cs typeface="Arial"/>
              </a:rPr>
              <a:t> </a:t>
            </a:r>
            <a:r>
              <a:rPr sz="3600" spc="380" dirty="0">
                <a:solidFill>
                  <a:srgbClr val="F3A024"/>
                </a:solidFill>
                <a:latin typeface="Arial"/>
                <a:cs typeface="Arial"/>
              </a:rPr>
              <a:t>O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6698" y="5427251"/>
            <a:ext cx="4424045" cy="4470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330325" algn="l"/>
                <a:tab pos="4295775" algn="l"/>
              </a:tabLst>
            </a:pPr>
            <a:r>
              <a:rPr sz="2750" spc="3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3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1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750" spc="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2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4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4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3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2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7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750" spc="185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2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11774" y="5429558"/>
            <a:ext cx="394271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90269" algn="l"/>
              </a:tabLst>
            </a:pPr>
            <a:r>
              <a:rPr sz="2750" spc="28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405" dirty="0">
                <a:solidFill>
                  <a:srgbClr val="FFFFFF"/>
                </a:solidFill>
                <a:latin typeface="Arial"/>
                <a:cs typeface="Arial"/>
              </a:rPr>
              <a:t>8	</a:t>
            </a:r>
            <a:r>
              <a:rPr sz="2750" spc="3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2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3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4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3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7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25396" y="5427251"/>
            <a:ext cx="1421130" cy="4470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750" spc="28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750" spc="59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750" spc="-285" dirty="0" smtClean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750" spc="26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750" spc="-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3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7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17302" y="5429558"/>
            <a:ext cx="157035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20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50" spc="29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50" spc="4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50" spc="-4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4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7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830" y="4774120"/>
            <a:ext cx="17059275" cy="104775"/>
          </a:xfrm>
          <a:custGeom>
            <a:avLst/>
            <a:gdLst/>
            <a:ahLst/>
            <a:cxnLst/>
            <a:rect l="l" t="t" r="r" b="b"/>
            <a:pathLst>
              <a:path w="17059275" h="104775">
                <a:moveTo>
                  <a:pt x="0" y="0"/>
                </a:moveTo>
                <a:lnTo>
                  <a:pt x="17058788" y="0"/>
                </a:lnTo>
                <a:lnTo>
                  <a:pt x="17058788" y="104775"/>
                </a:lnTo>
                <a:lnTo>
                  <a:pt x="0" y="10477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35400" y="209551"/>
            <a:ext cx="1533525" cy="1733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4483" y="7938513"/>
            <a:ext cx="8268334" cy="107632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740"/>
              </a:spcBef>
              <a:tabLst>
                <a:tab pos="2281555" algn="l"/>
              </a:tabLst>
            </a:pPr>
            <a:r>
              <a:rPr sz="2750" spc="45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4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3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290" dirty="0">
                <a:solidFill>
                  <a:srgbClr val="FFFFFF"/>
                </a:solidFill>
                <a:latin typeface="Arial"/>
                <a:cs typeface="Arial"/>
              </a:rPr>
              <a:t>O	</a:t>
            </a:r>
            <a:r>
              <a:rPr sz="2750" spc="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4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2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1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1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1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19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000" i="1" dirty="0">
                <a:solidFill>
                  <a:srgbClr val="FFFFFF"/>
                </a:solidFill>
                <a:latin typeface="Arial"/>
                <a:cs typeface="Arial"/>
              </a:rPr>
              <a:t>Amministratore di </a:t>
            </a:r>
            <a:r>
              <a:rPr sz="3000" i="1" spc="0" dirty="0">
                <a:solidFill>
                  <a:srgbClr val="FFFFFF"/>
                </a:solidFill>
                <a:latin typeface="Arial"/>
                <a:cs typeface="Arial"/>
              </a:rPr>
              <a:t>Bacino Consorzio Granda</a:t>
            </a:r>
            <a:r>
              <a:rPr sz="30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i="1" spc="0" dirty="0">
                <a:solidFill>
                  <a:srgbClr val="FFFFFF"/>
                </a:solidFill>
                <a:latin typeface="Arial"/>
                <a:cs typeface="Arial"/>
              </a:rPr>
              <a:t>Bus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599" y="9067800"/>
            <a:ext cx="268605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38800" y="3314700"/>
            <a:ext cx="741901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9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0,07%</a:t>
            </a:r>
          </a:p>
        </p:txBody>
      </p:sp>
      <p:sp>
        <p:nvSpPr>
          <p:cNvPr id="5" name="object 23"/>
          <p:cNvSpPr/>
          <p:nvPr/>
        </p:nvSpPr>
        <p:spPr>
          <a:xfrm>
            <a:off x="17068800" y="9296400"/>
            <a:ext cx="85725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9715500"/>
            <a:ext cx="1867656" cy="4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114800" y="3009900"/>
            <a:ext cx="997099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87 giorni</a:t>
            </a:r>
            <a:endParaRPr lang="it-IT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3"/>
          <p:cNvSpPr/>
          <p:nvPr/>
        </p:nvSpPr>
        <p:spPr>
          <a:xfrm>
            <a:off x="17068800" y="9296400"/>
            <a:ext cx="85725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9715500"/>
            <a:ext cx="1867656" cy="4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76800" y="2857500"/>
            <a:ext cx="755847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900" dirty="0" smtClean="0">
                <a:latin typeface="Arial" panose="020B0604020202020204" pitchFamily="34" charset="0"/>
                <a:cs typeface="Arial" panose="020B0604020202020204" pitchFamily="34" charset="0"/>
              </a:rPr>
              <a:t>32 KM</a:t>
            </a:r>
            <a:endParaRPr lang="it-IT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3"/>
          <p:cNvSpPr/>
          <p:nvPr/>
        </p:nvSpPr>
        <p:spPr>
          <a:xfrm>
            <a:off x="17068800" y="9296400"/>
            <a:ext cx="85725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9715500"/>
            <a:ext cx="1867656" cy="4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499" y="114300"/>
            <a:ext cx="17154525" cy="8048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162925"/>
            <a:ext cx="18288000" cy="2124075"/>
          </a:xfrm>
          <a:custGeom>
            <a:avLst/>
            <a:gdLst/>
            <a:ahLst/>
            <a:cxnLst/>
            <a:rect l="l" t="t" r="r" b="b"/>
            <a:pathLst>
              <a:path w="18288000" h="2124075">
                <a:moveTo>
                  <a:pt x="0" y="2124074"/>
                </a:moveTo>
                <a:lnTo>
                  <a:pt x="18288000" y="2124074"/>
                </a:lnTo>
                <a:lnTo>
                  <a:pt x="18288000" y="0"/>
                </a:lnTo>
                <a:lnTo>
                  <a:pt x="0" y="0"/>
                </a:lnTo>
                <a:lnTo>
                  <a:pt x="0" y="2124074"/>
                </a:lnTo>
                <a:close/>
              </a:path>
            </a:pathLst>
          </a:custGeom>
          <a:solidFill>
            <a:srgbClr val="081F43">
              <a:alpha val="847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21124" y="9029453"/>
            <a:ext cx="8490585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77875" algn="l"/>
                <a:tab pos="1513840" algn="l"/>
                <a:tab pos="3733165" algn="l"/>
                <a:tab pos="4568190" algn="l"/>
                <a:tab pos="6607175" algn="l"/>
              </a:tabLst>
            </a:pPr>
            <a:r>
              <a:rPr sz="2650" spc="300" dirty="0">
                <a:solidFill>
                  <a:srgbClr val="FFFFFF"/>
                </a:solidFill>
                <a:latin typeface="Arial"/>
                <a:cs typeface="Arial"/>
              </a:rPr>
              <a:t>Età	</a:t>
            </a:r>
            <a:r>
              <a:rPr sz="2650" spc="365" dirty="0">
                <a:solidFill>
                  <a:srgbClr val="FFFFFF"/>
                </a:solidFill>
                <a:latin typeface="Arial"/>
                <a:cs typeface="Arial"/>
              </a:rPr>
              <a:t>dei	</a:t>
            </a:r>
            <a:r>
              <a:rPr sz="2650" spc="325" dirty="0">
                <a:solidFill>
                  <a:srgbClr val="FFFFFF"/>
                </a:solidFill>
                <a:latin typeface="Arial"/>
                <a:cs typeface="Arial"/>
              </a:rPr>
              <a:t>passeggeri	</a:t>
            </a:r>
            <a:r>
              <a:rPr sz="2650" spc="385" dirty="0">
                <a:solidFill>
                  <a:srgbClr val="FFFFFF"/>
                </a:solidFill>
                <a:latin typeface="Arial"/>
                <a:cs typeface="Arial"/>
              </a:rPr>
              <a:t>che	</a:t>
            </a:r>
            <a:r>
              <a:rPr sz="2650" spc="455" dirty="0">
                <a:solidFill>
                  <a:srgbClr val="FFFFFF"/>
                </a:solidFill>
                <a:latin typeface="Arial"/>
                <a:cs typeface="Arial"/>
              </a:rPr>
              <a:t>prendono	</a:t>
            </a:r>
            <a:r>
              <a:rPr sz="2650" spc="3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650" spc="350" dirty="0">
                <a:solidFill>
                  <a:srgbClr val="FFFFFF"/>
                </a:solidFill>
                <a:latin typeface="Gill Sans MT"/>
                <a:cs typeface="Gill Sans MT"/>
              </a:rPr>
              <a:t>'</a:t>
            </a:r>
            <a:r>
              <a:rPr sz="2650" spc="350" dirty="0">
                <a:solidFill>
                  <a:srgbClr val="FFFFFF"/>
                </a:solidFill>
                <a:latin typeface="Arial"/>
                <a:cs typeface="Arial"/>
              </a:rPr>
              <a:t>autobus</a:t>
            </a:r>
            <a:r>
              <a:rPr sz="2650" spc="350" dirty="0">
                <a:solidFill>
                  <a:srgbClr val="FFFFFF"/>
                </a:solidFill>
                <a:latin typeface="Gill Sans MT"/>
                <a:cs typeface="Gill Sans MT"/>
              </a:rPr>
              <a:t>.</a:t>
            </a:r>
            <a:endParaRPr sz="2650">
              <a:latin typeface="Gill Sans MT"/>
              <a:cs typeface="Gill Sans MT"/>
            </a:endParaRPr>
          </a:p>
        </p:txBody>
      </p:sp>
      <p:sp>
        <p:nvSpPr>
          <p:cNvPr id="7" name="object 23"/>
          <p:cNvSpPr/>
          <p:nvPr/>
        </p:nvSpPr>
        <p:spPr>
          <a:xfrm>
            <a:off x="17068800" y="9296400"/>
            <a:ext cx="85725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9715500"/>
            <a:ext cx="1867656" cy="41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674" y="1166447"/>
            <a:ext cx="16127530" cy="458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pc="480" dirty="0" smtClean="0"/>
              <a:t>LAVORI IN CORSO</a:t>
            </a:r>
            <a:endParaRPr spc="229" dirty="0"/>
          </a:p>
        </p:txBody>
      </p:sp>
      <p:sp>
        <p:nvSpPr>
          <p:cNvPr id="5" name="object 5"/>
          <p:cNvSpPr/>
          <p:nvPr/>
        </p:nvSpPr>
        <p:spPr>
          <a:xfrm>
            <a:off x="701861" y="1963673"/>
            <a:ext cx="16875125" cy="0"/>
          </a:xfrm>
          <a:custGeom>
            <a:avLst/>
            <a:gdLst/>
            <a:ahLst/>
            <a:cxnLst/>
            <a:rect l="l" t="t" r="r" b="b"/>
            <a:pathLst>
              <a:path w="16875125">
                <a:moveTo>
                  <a:pt x="0" y="0"/>
                </a:moveTo>
                <a:lnTo>
                  <a:pt x="16874731" y="0"/>
                </a:lnTo>
              </a:path>
            </a:pathLst>
          </a:custGeom>
          <a:ln w="76200">
            <a:solidFill>
              <a:srgbClr val="D15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3256" y="7315200"/>
            <a:ext cx="2635048" cy="90956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09192" y="2715441"/>
            <a:ext cx="16193664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3600" spc="165" dirty="0" smtClean="0">
              <a:solidFill>
                <a:srgbClr val="081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spc="175" dirty="0" smtClean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Abbattimento barriere di accesso ai servizi di TPL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600" spc="175" dirty="0" smtClean="0">
              <a:solidFill>
                <a:srgbClr val="081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spc="165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Offerta di mobilità </a:t>
            </a:r>
            <a:r>
              <a:rPr lang="it-IT" sz="3600" spc="165" dirty="0" smtClean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multimodale per </a:t>
            </a:r>
            <a:r>
              <a:rPr lang="it-IT" sz="3600" spc="165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l’ultimo </a:t>
            </a:r>
            <a:r>
              <a:rPr lang="it-IT" sz="3600" spc="165" dirty="0" smtClean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 integrata con il TPL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600" spc="165" dirty="0">
              <a:solidFill>
                <a:srgbClr val="081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spc="165" dirty="0" smtClean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TPL - analisi dei comportamenti</a:t>
            </a:r>
            <a:endParaRPr lang="it-IT" sz="3600" spc="175" dirty="0">
              <a:solidFill>
                <a:srgbClr val="081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42545" indent="-285750">
              <a:buFont typeface="Arial" panose="020B0604020202020204" pitchFamily="34" charset="0"/>
              <a:buChar char="•"/>
            </a:pPr>
            <a:r>
              <a:rPr lang="it-IT" sz="3600" spc="16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Tariffazione</a:t>
            </a:r>
            <a:r>
              <a:rPr lang="it-IT" sz="3600" spc="-55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spc="229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unica</a:t>
            </a:r>
            <a:r>
              <a:rPr lang="it-IT" sz="3600" spc="-55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3600" spc="235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semplice</a:t>
            </a:r>
            <a:r>
              <a:rPr lang="it-IT" sz="3600" spc="-55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spc="18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basata</a:t>
            </a:r>
            <a:r>
              <a:rPr lang="it-IT" sz="3600" spc="-55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spc="13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it-IT" sz="3600" spc="-55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spc="24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  </a:t>
            </a:r>
            <a:r>
              <a:rPr lang="it-IT" sz="3200" spc="14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3600" spc="140" dirty="0" err="1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it-IT" sz="3600" spc="14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spc="175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it-IT" sz="3600" spc="-26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spc="15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it-IT" sz="3200" spc="15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marR="42545" indent="-285750">
              <a:buFont typeface="Arial" panose="020B0604020202020204" pitchFamily="34" charset="0"/>
              <a:buChar char="•"/>
            </a:pP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4107815" indent="-285750">
              <a:buFont typeface="Arial" panose="020B0604020202020204" pitchFamily="34" charset="0"/>
              <a:buChar char="•"/>
            </a:pPr>
            <a:r>
              <a:rPr lang="it-IT" sz="3600" spc="11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Tariffazione</a:t>
            </a:r>
            <a:r>
              <a:rPr lang="it-IT" sz="3600" spc="-7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spc="225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proporzionale</a:t>
            </a:r>
            <a:r>
              <a:rPr lang="it-IT" sz="3600" spc="-7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spc="13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it-IT" sz="3600" spc="-7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spc="16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livello</a:t>
            </a:r>
            <a:r>
              <a:rPr lang="it-IT" sz="3600" spc="-7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spc="24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3600" spc="-70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spc="125" dirty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</a:t>
            </a:r>
            <a:r>
              <a:rPr lang="it-IT" sz="3600" spc="125" dirty="0" smtClean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</a:t>
            </a:r>
            <a:r>
              <a:rPr lang="it-IT" sz="3600" spc="-70" dirty="0" smtClean="0">
                <a:solidFill>
                  <a:srgbClr val="081F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rto</a:t>
            </a:r>
            <a:endParaRPr lang="it-IT" sz="3600" spc="254" dirty="0">
              <a:solidFill>
                <a:srgbClr val="081F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3"/>
          <p:cNvSpPr/>
          <p:nvPr/>
        </p:nvSpPr>
        <p:spPr>
          <a:xfrm>
            <a:off x="17068800" y="9296400"/>
            <a:ext cx="85725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9715500"/>
            <a:ext cx="1867656" cy="419788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5332" y="6405640"/>
            <a:ext cx="2635048" cy="90956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5224540"/>
            <a:ext cx="2635048" cy="90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9960" y="874511"/>
            <a:ext cx="7223126" cy="458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pc="480" dirty="0" smtClean="0"/>
              <a:t>COSA CHIEDIAMO</a:t>
            </a:r>
            <a:endParaRPr spc="229" dirty="0"/>
          </a:p>
        </p:txBody>
      </p:sp>
      <p:sp>
        <p:nvSpPr>
          <p:cNvPr id="5" name="object 5"/>
          <p:cNvSpPr/>
          <p:nvPr/>
        </p:nvSpPr>
        <p:spPr>
          <a:xfrm>
            <a:off x="682810" y="1714500"/>
            <a:ext cx="16875125" cy="0"/>
          </a:xfrm>
          <a:custGeom>
            <a:avLst/>
            <a:gdLst/>
            <a:ahLst/>
            <a:cxnLst/>
            <a:rect l="l" t="t" r="r" b="b"/>
            <a:pathLst>
              <a:path w="16875125">
                <a:moveTo>
                  <a:pt x="0" y="0"/>
                </a:moveTo>
                <a:lnTo>
                  <a:pt x="16874731" y="0"/>
                </a:lnTo>
              </a:path>
            </a:pathLst>
          </a:custGeom>
          <a:ln w="76200">
            <a:solidFill>
              <a:srgbClr val="D151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36873" y="3314700"/>
            <a:ext cx="15574777" cy="44480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800" spc="175" dirty="0" smtClean="0">
                <a:solidFill>
                  <a:srgbClr val="081F43"/>
                </a:solidFill>
                <a:latin typeface="Verdana"/>
                <a:cs typeface="Verdana"/>
              </a:rPr>
              <a:t>Valorizzazione degli investimenti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800" spc="175" dirty="0">
              <a:solidFill>
                <a:srgbClr val="081F43"/>
              </a:solidFill>
              <a:latin typeface="Verdana"/>
              <a:cs typeface="Verdan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800" spc="175" dirty="0" smtClean="0">
              <a:solidFill>
                <a:srgbClr val="081F43"/>
              </a:solidFill>
              <a:latin typeface="Verdana"/>
              <a:cs typeface="Verdan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800" spc="175" dirty="0">
                <a:solidFill>
                  <a:srgbClr val="081F43"/>
                </a:solidFill>
                <a:latin typeface="Verdana"/>
                <a:cs typeface="Verdana"/>
              </a:rPr>
              <a:t>Manovre per incremento passeggeri </a:t>
            </a:r>
          </a:p>
          <a:p>
            <a:r>
              <a:rPr lang="it-IT" sz="4800" spc="175" dirty="0">
                <a:solidFill>
                  <a:srgbClr val="081F43"/>
                </a:solidFill>
                <a:latin typeface="Verdana"/>
                <a:cs typeface="Verdana"/>
              </a:rPr>
              <a:t>   </a:t>
            </a:r>
            <a:r>
              <a:rPr lang="it-IT" sz="4000" spc="175" dirty="0">
                <a:solidFill>
                  <a:srgbClr val="081F43"/>
                </a:solidFill>
                <a:latin typeface="Verdana"/>
                <a:cs typeface="Verdana"/>
              </a:rPr>
              <a:t>(es. </a:t>
            </a:r>
            <a:r>
              <a:rPr lang="it-IT" sz="4000" spc="175" smtClean="0">
                <a:solidFill>
                  <a:srgbClr val="081F43"/>
                </a:solidFill>
                <a:latin typeface="Verdana"/>
                <a:cs typeface="Verdana"/>
              </a:rPr>
              <a:t>agevolazione fiscale legge </a:t>
            </a:r>
            <a:r>
              <a:rPr lang="it-IT" sz="4000" spc="175" dirty="0">
                <a:solidFill>
                  <a:srgbClr val="081F43"/>
                </a:solidFill>
                <a:latin typeface="Verdana"/>
                <a:cs typeface="Verdana"/>
              </a:rPr>
              <a:t>bilancio 2018)</a:t>
            </a:r>
            <a:endParaRPr lang="it-IT" sz="4800" spc="175" dirty="0">
              <a:solidFill>
                <a:srgbClr val="081F43"/>
              </a:solidFill>
              <a:latin typeface="Verdana"/>
              <a:cs typeface="Verdan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800" spc="175" dirty="0" smtClean="0">
              <a:solidFill>
                <a:srgbClr val="081F43"/>
              </a:solidFill>
              <a:latin typeface="Verdana"/>
              <a:cs typeface="Verdana"/>
            </a:endParaRPr>
          </a:p>
        </p:txBody>
      </p:sp>
      <p:sp>
        <p:nvSpPr>
          <p:cNvPr id="7" name="object 23"/>
          <p:cNvSpPr/>
          <p:nvPr/>
        </p:nvSpPr>
        <p:spPr>
          <a:xfrm>
            <a:off x="17068800" y="9296400"/>
            <a:ext cx="85725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9715500"/>
            <a:ext cx="1867656" cy="4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0774" y="4555657"/>
            <a:ext cx="2590165" cy="556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450" spc="16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4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spc="2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4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spc="6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4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spc="48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4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spc="25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4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spc="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1913" y="4555657"/>
            <a:ext cx="2725420" cy="556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65175" algn="l"/>
              </a:tabLst>
            </a:pPr>
            <a:r>
              <a:rPr sz="3450" spc="650" dirty="0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sz="3450" spc="23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3450" spc="4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450" spc="-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spc="235" dirty="0">
                <a:solidFill>
                  <a:srgbClr val="FFFFFF"/>
                </a:solidFill>
                <a:latin typeface="Arial"/>
                <a:cs typeface="Arial"/>
              </a:rPr>
              <a:t>T T </a:t>
            </a:r>
            <a:r>
              <a:rPr sz="3450" spc="25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71100" marR="5080" indent="-393065">
              <a:lnSpc>
                <a:spcPct val="137900"/>
              </a:lnSpc>
              <a:spcBef>
                <a:spcPts val="95"/>
              </a:spcBef>
            </a:pPr>
            <a:r>
              <a:rPr spc="725" dirty="0"/>
              <a:t>W</a:t>
            </a:r>
            <a:r>
              <a:rPr spc="50" dirty="0"/>
              <a:t> </a:t>
            </a:r>
            <a:r>
              <a:rPr spc="725" dirty="0"/>
              <a:t>W</a:t>
            </a:r>
            <a:r>
              <a:rPr spc="50" dirty="0"/>
              <a:t> </a:t>
            </a:r>
            <a:r>
              <a:rPr spc="725" dirty="0"/>
              <a:t>W</a:t>
            </a:r>
            <a:r>
              <a:rPr spc="50" dirty="0"/>
              <a:t> </a:t>
            </a:r>
            <a:r>
              <a:rPr spc="-30" dirty="0"/>
              <a:t>.</a:t>
            </a:r>
            <a:r>
              <a:rPr spc="50" dirty="0"/>
              <a:t> </a:t>
            </a:r>
            <a:r>
              <a:rPr spc="350" dirty="0"/>
              <a:t>B</a:t>
            </a:r>
            <a:r>
              <a:rPr spc="50" dirty="0"/>
              <a:t> </a:t>
            </a:r>
            <a:r>
              <a:rPr spc="330" dirty="0"/>
              <a:t>U</a:t>
            </a:r>
            <a:r>
              <a:rPr spc="50" dirty="0"/>
              <a:t> </a:t>
            </a:r>
            <a:r>
              <a:rPr spc="125" dirty="0"/>
              <a:t>S</a:t>
            </a:r>
            <a:r>
              <a:rPr spc="50" dirty="0"/>
              <a:t> </a:t>
            </a:r>
            <a:r>
              <a:rPr spc="114" dirty="0"/>
              <a:t>C</a:t>
            </a:r>
            <a:r>
              <a:rPr spc="50" dirty="0"/>
              <a:t> </a:t>
            </a:r>
            <a:r>
              <a:rPr spc="325" dirty="0"/>
              <a:t>O</a:t>
            </a:r>
            <a:r>
              <a:rPr spc="50" dirty="0"/>
              <a:t> </a:t>
            </a:r>
            <a:r>
              <a:rPr spc="500" dirty="0"/>
              <a:t>M</a:t>
            </a:r>
            <a:r>
              <a:rPr spc="50" dirty="0"/>
              <a:t> </a:t>
            </a:r>
            <a:r>
              <a:rPr spc="240" dirty="0"/>
              <a:t>P</a:t>
            </a:r>
            <a:r>
              <a:rPr spc="50" dirty="0"/>
              <a:t> </a:t>
            </a:r>
            <a:r>
              <a:rPr spc="530" dirty="0"/>
              <a:t>A</a:t>
            </a:r>
            <a:r>
              <a:rPr spc="50" dirty="0"/>
              <a:t> </a:t>
            </a:r>
            <a:r>
              <a:rPr spc="425" dirty="0"/>
              <a:t>N</a:t>
            </a:r>
            <a:r>
              <a:rPr spc="50" dirty="0"/>
              <a:t> </a:t>
            </a:r>
            <a:r>
              <a:rPr spc="180" dirty="0"/>
              <a:t>T</a:t>
            </a:r>
            <a:r>
              <a:rPr spc="50" dirty="0"/>
              <a:t> </a:t>
            </a:r>
            <a:r>
              <a:rPr spc="-30" dirty="0"/>
              <a:t>.</a:t>
            </a:r>
            <a:r>
              <a:rPr spc="50" dirty="0"/>
              <a:t> </a:t>
            </a:r>
            <a:r>
              <a:rPr spc="204" dirty="0"/>
              <a:t>I</a:t>
            </a:r>
            <a:r>
              <a:rPr spc="50" dirty="0"/>
              <a:t> </a:t>
            </a:r>
            <a:r>
              <a:rPr spc="180" dirty="0"/>
              <a:t>T  </a:t>
            </a:r>
            <a:r>
              <a:rPr spc="725" dirty="0"/>
              <a:t>W</a:t>
            </a:r>
            <a:r>
              <a:rPr spc="50" dirty="0"/>
              <a:t> </a:t>
            </a:r>
            <a:r>
              <a:rPr spc="725" dirty="0"/>
              <a:t>W</a:t>
            </a:r>
            <a:r>
              <a:rPr spc="50" dirty="0"/>
              <a:t> </a:t>
            </a:r>
            <a:r>
              <a:rPr spc="725" dirty="0"/>
              <a:t>W</a:t>
            </a:r>
            <a:r>
              <a:rPr spc="50" dirty="0"/>
              <a:t> </a:t>
            </a:r>
            <a:r>
              <a:rPr spc="-30" dirty="0"/>
              <a:t>.</a:t>
            </a:r>
            <a:r>
              <a:rPr spc="50" dirty="0"/>
              <a:t> </a:t>
            </a:r>
            <a:r>
              <a:rPr spc="125" dirty="0"/>
              <a:t>G</a:t>
            </a:r>
            <a:r>
              <a:rPr spc="50" dirty="0"/>
              <a:t> </a:t>
            </a:r>
            <a:r>
              <a:rPr spc="225" dirty="0"/>
              <a:t>R</a:t>
            </a:r>
            <a:r>
              <a:rPr spc="50" dirty="0"/>
              <a:t> </a:t>
            </a:r>
            <a:r>
              <a:rPr spc="530" dirty="0"/>
              <a:t>A</a:t>
            </a:r>
            <a:r>
              <a:rPr spc="50" dirty="0"/>
              <a:t> </a:t>
            </a:r>
            <a:r>
              <a:rPr spc="425" dirty="0"/>
              <a:t>N</a:t>
            </a:r>
            <a:r>
              <a:rPr spc="50" dirty="0"/>
              <a:t> </a:t>
            </a:r>
            <a:r>
              <a:rPr spc="360" dirty="0"/>
              <a:t>D</a:t>
            </a:r>
            <a:r>
              <a:rPr spc="50" dirty="0"/>
              <a:t> </a:t>
            </a:r>
            <a:r>
              <a:rPr spc="530" dirty="0"/>
              <a:t>A</a:t>
            </a:r>
            <a:r>
              <a:rPr spc="50" dirty="0"/>
              <a:t> </a:t>
            </a:r>
            <a:r>
              <a:rPr spc="350" dirty="0"/>
              <a:t>B</a:t>
            </a:r>
            <a:r>
              <a:rPr spc="50" dirty="0"/>
              <a:t> </a:t>
            </a:r>
            <a:r>
              <a:rPr spc="330" dirty="0"/>
              <a:t>U</a:t>
            </a:r>
            <a:r>
              <a:rPr spc="50" dirty="0"/>
              <a:t> </a:t>
            </a:r>
            <a:r>
              <a:rPr spc="125" dirty="0"/>
              <a:t>S</a:t>
            </a:r>
            <a:r>
              <a:rPr spc="50" dirty="0"/>
              <a:t> </a:t>
            </a:r>
            <a:r>
              <a:rPr spc="-30" dirty="0"/>
              <a:t>.</a:t>
            </a:r>
            <a:r>
              <a:rPr spc="50" dirty="0"/>
              <a:t> </a:t>
            </a:r>
            <a:r>
              <a:rPr spc="204" dirty="0"/>
              <a:t>I</a:t>
            </a:r>
            <a:r>
              <a:rPr spc="50" dirty="0"/>
              <a:t> </a:t>
            </a:r>
            <a:r>
              <a:rPr spc="180" dirty="0"/>
              <a:t>T</a:t>
            </a:r>
          </a:p>
        </p:txBody>
      </p:sp>
      <p:sp>
        <p:nvSpPr>
          <p:cNvPr id="6" name="object 6"/>
          <p:cNvSpPr/>
          <p:nvPr/>
        </p:nvSpPr>
        <p:spPr>
          <a:xfrm>
            <a:off x="886383" y="5488495"/>
            <a:ext cx="16496665" cy="104775"/>
          </a:xfrm>
          <a:custGeom>
            <a:avLst/>
            <a:gdLst/>
            <a:ahLst/>
            <a:cxnLst/>
            <a:rect l="l" t="t" r="r" b="b"/>
            <a:pathLst>
              <a:path w="16496665" h="104775">
                <a:moveTo>
                  <a:pt x="0" y="0"/>
                </a:moveTo>
                <a:lnTo>
                  <a:pt x="16496156" y="0"/>
                </a:lnTo>
                <a:lnTo>
                  <a:pt x="16496156" y="104775"/>
                </a:lnTo>
                <a:lnTo>
                  <a:pt x="0" y="104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77950" y="8105775"/>
            <a:ext cx="3267075" cy="73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5799" y="7877175"/>
            <a:ext cx="12192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9688" y="672504"/>
            <a:ext cx="7470776" cy="458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4090" algn="l"/>
              </a:tabLst>
            </a:pPr>
            <a:r>
              <a:rPr lang="it-IT" spc="175" dirty="0" smtClean="0"/>
              <a:t>I</a:t>
            </a:r>
            <a:r>
              <a:rPr spc="175" dirty="0" smtClean="0"/>
              <a:t>L</a:t>
            </a:r>
            <a:r>
              <a:rPr spc="50" dirty="0" smtClean="0"/>
              <a:t> </a:t>
            </a:r>
            <a:r>
              <a:rPr lang="it-IT" spc="50" dirty="0" smtClean="0"/>
              <a:t>NOSTRO CONSORZIO</a:t>
            </a:r>
            <a:endParaRPr spc="515" dirty="0"/>
          </a:p>
        </p:txBody>
      </p:sp>
      <p:sp>
        <p:nvSpPr>
          <p:cNvPr id="5" name="object 5"/>
          <p:cNvSpPr/>
          <p:nvPr/>
        </p:nvSpPr>
        <p:spPr>
          <a:xfrm>
            <a:off x="659688" y="1412030"/>
            <a:ext cx="16978630" cy="85725"/>
          </a:xfrm>
          <a:custGeom>
            <a:avLst/>
            <a:gdLst/>
            <a:ahLst/>
            <a:cxnLst/>
            <a:rect l="l" t="t" r="r" b="b"/>
            <a:pathLst>
              <a:path w="16978630" h="85725">
                <a:moveTo>
                  <a:pt x="0" y="0"/>
                </a:moveTo>
                <a:lnTo>
                  <a:pt x="16978140" y="0"/>
                </a:lnTo>
                <a:lnTo>
                  <a:pt x="16978140" y="85725"/>
                </a:lnTo>
                <a:lnTo>
                  <a:pt x="0" y="85725"/>
                </a:lnTo>
                <a:lnTo>
                  <a:pt x="0" y="0"/>
                </a:lnTo>
                <a:close/>
              </a:path>
            </a:pathLst>
          </a:custGeom>
          <a:solidFill>
            <a:srgbClr val="D15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02289" y="2536162"/>
            <a:ext cx="4315621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135" dirty="0">
                <a:solidFill>
                  <a:srgbClr val="D1515A"/>
                </a:solidFill>
                <a:latin typeface="Verdana"/>
                <a:cs typeface="Verdana"/>
              </a:rPr>
              <a:t>CHI</a:t>
            </a:r>
            <a:r>
              <a:rPr sz="4000" spc="65" dirty="0">
                <a:solidFill>
                  <a:srgbClr val="D1515A"/>
                </a:solidFill>
                <a:latin typeface="Verdana"/>
                <a:cs typeface="Verdana"/>
              </a:rPr>
              <a:t> </a:t>
            </a:r>
            <a:r>
              <a:rPr sz="4000" spc="240" dirty="0">
                <a:solidFill>
                  <a:srgbClr val="D1515A"/>
                </a:solidFill>
                <a:latin typeface="Verdana"/>
                <a:cs typeface="Verdana"/>
              </a:rPr>
              <a:t>SIAMO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7600" y="2358959"/>
            <a:ext cx="10479482" cy="50721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1146175" indent="-457200" algn="just">
              <a:lnSpc>
                <a:spcPct val="1227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5400" spc="-40" dirty="0" smtClean="0">
                <a:latin typeface="Arial"/>
                <a:cs typeface="Arial"/>
              </a:rPr>
              <a:t>1</a:t>
            </a:r>
            <a:r>
              <a:rPr lang="it-IT" sz="5400" spc="-40" dirty="0" smtClean="0">
                <a:latin typeface="Arial"/>
                <a:cs typeface="Arial"/>
              </a:rPr>
              <a:t>4</a:t>
            </a:r>
            <a:r>
              <a:rPr sz="5400" spc="-40" dirty="0" smtClean="0">
                <a:latin typeface="Arial"/>
                <a:cs typeface="Arial"/>
              </a:rPr>
              <a:t> </a:t>
            </a:r>
            <a:r>
              <a:rPr lang="it-IT" sz="5400" spc="-40" dirty="0" smtClean="0">
                <a:latin typeface="Arial"/>
                <a:cs typeface="Arial"/>
              </a:rPr>
              <a:t>    </a:t>
            </a:r>
            <a:r>
              <a:rPr lang="it-IT" sz="5400" spc="409" dirty="0" smtClean="0">
                <a:latin typeface="Arial"/>
                <a:cs typeface="Arial"/>
              </a:rPr>
              <a:t>aziende </a:t>
            </a:r>
            <a:r>
              <a:rPr sz="5400" spc="355" dirty="0" smtClean="0">
                <a:latin typeface="Arial"/>
                <a:cs typeface="Arial"/>
              </a:rPr>
              <a:t>di</a:t>
            </a:r>
            <a:r>
              <a:rPr sz="5400" spc="-470" dirty="0" smtClean="0">
                <a:latin typeface="Arial"/>
                <a:cs typeface="Arial"/>
              </a:rPr>
              <a:t> </a:t>
            </a:r>
            <a:r>
              <a:rPr sz="5400" spc="75" dirty="0">
                <a:latin typeface="Arial"/>
                <a:cs typeface="Arial"/>
              </a:rPr>
              <a:t>TPL </a:t>
            </a:r>
            <a:endParaRPr lang="it-IT" sz="5400" spc="75" dirty="0" smtClean="0">
              <a:latin typeface="Arial"/>
              <a:cs typeface="Arial"/>
            </a:endParaRPr>
          </a:p>
          <a:p>
            <a:pPr marL="469900" marR="1146175" indent="-457200" algn="just">
              <a:lnSpc>
                <a:spcPct val="1227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5400" spc="75" dirty="0" smtClean="0">
                <a:latin typeface="Arial"/>
                <a:cs typeface="Arial"/>
              </a:rPr>
              <a:t> </a:t>
            </a:r>
            <a:r>
              <a:rPr sz="5400" spc="350" dirty="0" smtClean="0">
                <a:latin typeface="Arial"/>
                <a:cs typeface="Arial"/>
              </a:rPr>
              <a:t>4</a:t>
            </a:r>
            <a:r>
              <a:rPr lang="it-IT" sz="5400" spc="350" dirty="0" smtClean="0">
                <a:latin typeface="Arial"/>
                <a:cs typeface="Arial"/>
              </a:rPr>
              <a:t>5</a:t>
            </a:r>
            <a:r>
              <a:rPr sz="5400" spc="350" dirty="0" smtClean="0">
                <a:latin typeface="Arial"/>
                <a:cs typeface="Arial"/>
              </a:rPr>
              <a:t>0 </a:t>
            </a:r>
            <a:r>
              <a:rPr sz="5400" spc="350" dirty="0">
                <a:latin typeface="Arial"/>
                <a:cs typeface="Arial"/>
              </a:rPr>
              <a:t>autobus </a:t>
            </a:r>
            <a:r>
              <a:rPr sz="5400" spc="355" dirty="0">
                <a:latin typeface="Arial"/>
                <a:cs typeface="Arial"/>
              </a:rPr>
              <a:t>di</a:t>
            </a:r>
            <a:r>
              <a:rPr sz="5400" spc="-50" dirty="0">
                <a:latin typeface="Arial"/>
                <a:cs typeface="Arial"/>
              </a:rPr>
              <a:t> </a:t>
            </a:r>
            <a:r>
              <a:rPr sz="5400" spc="285" dirty="0" err="1" smtClean="0">
                <a:latin typeface="Arial"/>
                <a:cs typeface="Arial"/>
              </a:rPr>
              <a:t>linea</a:t>
            </a:r>
            <a:endParaRPr lang="it-IT" sz="5400" spc="285" dirty="0" smtClean="0">
              <a:latin typeface="Arial"/>
              <a:cs typeface="Arial"/>
            </a:endParaRPr>
          </a:p>
          <a:p>
            <a:pPr marL="469900" marR="1146175" indent="-457200" algn="just">
              <a:lnSpc>
                <a:spcPct val="1227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it-IT" sz="5400" spc="350" dirty="0" smtClean="0">
                <a:latin typeface="Arial"/>
                <a:cs typeface="Arial"/>
              </a:rPr>
              <a:t>1      funicolare</a:t>
            </a:r>
            <a:endParaRPr lang="it-IT" sz="5400" spc="285" dirty="0">
              <a:latin typeface="Arial"/>
              <a:cs typeface="Arial"/>
            </a:endParaRPr>
          </a:p>
          <a:p>
            <a:pPr marL="469900" marR="1146175" indent="-457200" algn="just">
              <a:lnSpc>
                <a:spcPct val="1227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5400" spc="-90" dirty="0" smtClean="0">
                <a:latin typeface="Arial"/>
                <a:cs typeface="Arial"/>
              </a:rPr>
              <a:t>1</a:t>
            </a:r>
            <a:r>
              <a:rPr lang="it-IT" sz="5400" spc="-90" dirty="0" smtClean="0">
                <a:latin typeface="Arial"/>
                <a:cs typeface="Arial"/>
              </a:rPr>
              <a:t>2</a:t>
            </a:r>
            <a:r>
              <a:rPr sz="5400" spc="-90" dirty="0" smtClean="0">
                <a:latin typeface="Arial"/>
                <a:cs typeface="Arial"/>
              </a:rPr>
              <a:t> </a:t>
            </a:r>
            <a:r>
              <a:rPr lang="it-IT" sz="5400" spc="-90" dirty="0" smtClean="0">
                <a:latin typeface="Arial"/>
                <a:cs typeface="Arial"/>
              </a:rPr>
              <a:t>    </a:t>
            </a:r>
            <a:r>
              <a:rPr sz="5400" spc="375" dirty="0" err="1" smtClean="0">
                <a:latin typeface="Arial"/>
                <a:cs typeface="Arial"/>
              </a:rPr>
              <a:t>milioni</a:t>
            </a:r>
            <a:r>
              <a:rPr sz="5400" spc="-155" dirty="0" smtClean="0">
                <a:latin typeface="Arial"/>
                <a:cs typeface="Arial"/>
              </a:rPr>
              <a:t> </a:t>
            </a:r>
            <a:r>
              <a:rPr sz="5400" spc="409" dirty="0">
                <a:latin typeface="Arial"/>
                <a:cs typeface="Arial"/>
              </a:rPr>
              <a:t>Km</a:t>
            </a:r>
            <a:r>
              <a:rPr sz="5400" spc="409" dirty="0">
                <a:latin typeface="Gill Sans MT"/>
                <a:cs typeface="Gill Sans MT"/>
              </a:rPr>
              <a:t>/</a:t>
            </a:r>
            <a:r>
              <a:rPr sz="5400" spc="409" dirty="0">
                <a:latin typeface="Arial"/>
                <a:cs typeface="Arial"/>
              </a:rPr>
              <a:t>anno</a:t>
            </a:r>
            <a:endParaRPr sz="5400" dirty="0"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sz="5400" spc="-90" dirty="0" smtClean="0">
                <a:latin typeface="Arial"/>
                <a:cs typeface="Arial"/>
              </a:rPr>
              <a:t>1</a:t>
            </a:r>
            <a:r>
              <a:rPr lang="it-IT" sz="5400" spc="-90" dirty="0" smtClean="0">
                <a:latin typeface="Arial"/>
                <a:cs typeface="Arial"/>
              </a:rPr>
              <a:t>5     </a:t>
            </a:r>
            <a:r>
              <a:rPr sz="5400" spc="375" dirty="0" err="1" smtClean="0">
                <a:latin typeface="Arial"/>
                <a:cs typeface="Arial"/>
              </a:rPr>
              <a:t>milioni</a:t>
            </a:r>
            <a:r>
              <a:rPr sz="5400" spc="-95" dirty="0" smtClean="0">
                <a:latin typeface="Arial"/>
                <a:cs typeface="Arial"/>
              </a:rPr>
              <a:t> </a:t>
            </a:r>
            <a:r>
              <a:rPr sz="5400" spc="300" dirty="0">
                <a:latin typeface="Arial"/>
                <a:cs typeface="Arial"/>
              </a:rPr>
              <a:t>passeggeri</a:t>
            </a:r>
            <a:r>
              <a:rPr sz="5400" spc="300" dirty="0">
                <a:latin typeface="Gill Sans MT"/>
                <a:cs typeface="Gill Sans MT"/>
              </a:rPr>
              <a:t>/</a:t>
            </a:r>
            <a:r>
              <a:rPr sz="5400" spc="300" dirty="0">
                <a:latin typeface="Arial"/>
                <a:cs typeface="Arial"/>
              </a:rPr>
              <a:t>anno</a:t>
            </a:r>
            <a:endParaRPr sz="5400" dirty="0">
              <a:latin typeface="Arial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88" y="3828123"/>
            <a:ext cx="6218375" cy="4162929"/>
          </a:xfrm>
          <a:prstGeom prst="rect">
            <a:avLst/>
          </a:prstGeom>
        </p:spPr>
      </p:pic>
      <p:sp>
        <p:nvSpPr>
          <p:cNvPr id="21" name="object 23"/>
          <p:cNvSpPr/>
          <p:nvPr/>
        </p:nvSpPr>
        <p:spPr>
          <a:xfrm>
            <a:off x="17068800" y="9296400"/>
            <a:ext cx="85725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9715500"/>
            <a:ext cx="1867656" cy="41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Tess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915">
            <a:off x="8883285" y="2715842"/>
            <a:ext cx="7143691" cy="20140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81320" dir="2319588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8918">
            <a:off x="11128782" y="2393955"/>
            <a:ext cx="2623883" cy="737482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3022">
            <a:off x="3750593" y="1035301"/>
            <a:ext cx="2840404" cy="808162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7306">
            <a:off x="9439024" y="1094732"/>
            <a:ext cx="2521598" cy="74101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803" y="1582818"/>
            <a:ext cx="2868818" cy="808050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1019">
            <a:off x="6743547" y="2464240"/>
            <a:ext cx="2490375" cy="699084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3216" y="1582818"/>
            <a:ext cx="2819225" cy="6027913"/>
          </a:xfrm>
          <a:prstGeom prst="rect">
            <a:avLst/>
          </a:prstGeom>
        </p:spPr>
      </p:pic>
      <p:pic>
        <p:nvPicPr>
          <p:cNvPr id="22" name="Picture 2" descr="Abbonament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36015" r="1976" b="35165"/>
          <a:stretch>
            <a:fillRect/>
          </a:stretch>
        </p:blipFill>
        <p:spPr bwMode="auto">
          <a:xfrm rot="19905165">
            <a:off x="4661293" y="2515601"/>
            <a:ext cx="7930695" cy="2310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Abbonament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70526" r="1976" b="261"/>
          <a:stretch>
            <a:fillRect/>
          </a:stretch>
        </p:blipFill>
        <p:spPr bwMode="auto">
          <a:xfrm>
            <a:off x="7198364" y="5063942"/>
            <a:ext cx="8659629" cy="25587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bbonament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r="742" b="70592"/>
          <a:stretch>
            <a:fillRect/>
          </a:stretch>
        </p:blipFill>
        <p:spPr bwMode="auto">
          <a:xfrm>
            <a:off x="1846307" y="5862083"/>
            <a:ext cx="8508978" cy="25580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99190" dir="238833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90900"/>
            <a:ext cx="2293326" cy="5392833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766" y="859556"/>
            <a:ext cx="2915606" cy="8055842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13725">
            <a:off x="12762870" y="2466993"/>
            <a:ext cx="2606655" cy="721842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01263" y="520133"/>
            <a:ext cx="3615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ANCHE NOI …</a:t>
            </a:r>
            <a:endParaRPr lang="it-IT" sz="4800" dirty="0"/>
          </a:p>
        </p:txBody>
      </p:sp>
      <p:sp>
        <p:nvSpPr>
          <p:cNvPr id="28" name="object 23"/>
          <p:cNvSpPr/>
          <p:nvPr/>
        </p:nvSpPr>
        <p:spPr>
          <a:xfrm>
            <a:off x="17068800" y="9296400"/>
            <a:ext cx="857250" cy="838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9715500"/>
            <a:ext cx="1867656" cy="4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52800" y="3314700"/>
            <a:ext cx="117772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600" dirty="0" smtClean="0"/>
              <a:t>100% digitale</a:t>
            </a:r>
            <a:endParaRPr lang="it-IT" sz="16600" dirty="0"/>
          </a:p>
        </p:txBody>
      </p:sp>
      <p:sp>
        <p:nvSpPr>
          <p:cNvPr id="5" name="object 23"/>
          <p:cNvSpPr/>
          <p:nvPr/>
        </p:nvSpPr>
        <p:spPr>
          <a:xfrm>
            <a:off x="17068800" y="9296400"/>
            <a:ext cx="85725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9715500"/>
            <a:ext cx="1867656" cy="4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19800" y="3695700"/>
            <a:ext cx="1019695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500" dirty="0" smtClean="0"/>
              <a:t>Credito Trasporti</a:t>
            </a:r>
            <a:endParaRPr lang="it-IT" sz="115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7672">
            <a:off x="1813767" y="995874"/>
            <a:ext cx="3060553" cy="8456332"/>
          </a:xfrm>
          <a:prstGeom prst="rect">
            <a:avLst/>
          </a:prstGeom>
        </p:spPr>
      </p:pic>
      <p:sp>
        <p:nvSpPr>
          <p:cNvPr id="7" name="object 23"/>
          <p:cNvSpPr/>
          <p:nvPr/>
        </p:nvSpPr>
        <p:spPr>
          <a:xfrm>
            <a:off x="17068800" y="9296400"/>
            <a:ext cx="85725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9715500"/>
            <a:ext cx="1867656" cy="4197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5335" y="1104900"/>
            <a:ext cx="4427815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9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it-IT" sz="4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81200" y="3924300"/>
            <a:ext cx="146469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6600"/>
            </a:lvl1pPr>
          </a:lstStyle>
          <a:p>
            <a:r>
              <a:rPr lang="it-IT" sz="9600" dirty="0"/>
              <a:t>VALIDAZIONE OBBLIGATORIA</a:t>
            </a:r>
          </a:p>
        </p:txBody>
      </p:sp>
      <p:sp>
        <p:nvSpPr>
          <p:cNvPr id="5" name="object 23"/>
          <p:cNvSpPr/>
          <p:nvPr/>
        </p:nvSpPr>
        <p:spPr>
          <a:xfrm>
            <a:off x="17068800" y="9296400"/>
            <a:ext cx="85725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9715500"/>
            <a:ext cx="1867656" cy="4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59274" y="3848100"/>
            <a:ext cx="159191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6600"/>
            </a:lvl1pPr>
          </a:lstStyle>
          <a:p>
            <a:r>
              <a:rPr lang="it-IT" sz="8800" dirty="0" smtClean="0"/>
              <a:t>FORMAZIONE &amp; COMUNICAZIONE</a:t>
            </a:r>
            <a:endParaRPr lang="it-IT" sz="8800" dirty="0"/>
          </a:p>
        </p:txBody>
      </p:sp>
      <p:sp>
        <p:nvSpPr>
          <p:cNvPr id="5" name="object 23"/>
          <p:cNvSpPr/>
          <p:nvPr/>
        </p:nvSpPr>
        <p:spPr>
          <a:xfrm>
            <a:off x="17068800" y="9296400"/>
            <a:ext cx="85725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9715500"/>
            <a:ext cx="1867656" cy="4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63950" y="400050"/>
            <a:ext cx="12192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Elementi multimediali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728263" y="-89475"/>
            <a:ext cx="1744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REGOLARITA’ DEL SERVIZIO | PASSEGGERI SALITI | TEMPI PERCORRENZA</a:t>
            </a:r>
            <a:endParaRPr lang="it-IT" sz="32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59234"/>
            <a:ext cx="752381" cy="112381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38090" y="68961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BUS 1</a:t>
            </a:r>
            <a:endParaRPr lang="it-IT" sz="32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73" y="7659234"/>
            <a:ext cx="752381" cy="111428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080563" y="689609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BUS 2</a:t>
            </a:r>
            <a:endParaRPr lang="it-IT" sz="3200" b="1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81" y="7659234"/>
            <a:ext cx="742857" cy="111428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038600" y="6896098"/>
            <a:ext cx="5380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BUS 3  ………………………………</a:t>
            </a:r>
            <a:endParaRPr lang="it-IT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210800" y="4312503"/>
            <a:ext cx="200407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4800" dirty="0" smtClean="0"/>
              <a:t>CUNEO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6300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38800" y="3314700"/>
            <a:ext cx="484619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9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it-IT" sz="19900" dirty="0" smtClean="0"/>
              <a:t>%</a:t>
            </a:r>
            <a:endParaRPr lang="it-IT" sz="19900" dirty="0"/>
          </a:p>
        </p:txBody>
      </p:sp>
      <p:sp>
        <p:nvSpPr>
          <p:cNvPr id="5" name="object 23"/>
          <p:cNvSpPr/>
          <p:nvPr/>
        </p:nvSpPr>
        <p:spPr>
          <a:xfrm>
            <a:off x="17068800" y="9296400"/>
            <a:ext cx="85725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9715500"/>
            <a:ext cx="1867656" cy="4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214</Words>
  <Application>Microsoft Office PowerPoint</Application>
  <PresentationFormat>Personalizzato</PresentationFormat>
  <Paragraphs>55</Paragraphs>
  <Slides>16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Verdana</vt:lpstr>
      <vt:lpstr>Office Theme</vt:lpstr>
      <vt:lpstr>L A B I G L I E T T A Z I O N E</vt:lpstr>
      <vt:lpstr>IL NOSTRO CONSORZIO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LAVORI IN CORSO</vt:lpstr>
      <vt:lpstr>COSA CHIEDIAMO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di 2018</dc:title>
  <dc:creator>frangipane.davide</dc:creator>
  <cp:keywords>DACnZ3nprDM</cp:keywords>
  <cp:lastModifiedBy>PAOLETTI, Mauro</cp:lastModifiedBy>
  <cp:revision>35</cp:revision>
  <dcterms:created xsi:type="dcterms:W3CDTF">2017-11-21T16:05:15Z</dcterms:created>
  <dcterms:modified xsi:type="dcterms:W3CDTF">2017-11-27T16:02:52Z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2017-11-21T00:00:00Z</vt:filetime>
  </property>
  <property fmtid="{D5CDD505-2E9C-101B-9397-08002B2CF9AE}" pid="3" name="Creator">
    <vt:lpwstr>Canva</vt:lpwstr>
  </property>
  <property fmtid="{D5CDD505-2E9C-101B-9397-08002B2CF9AE}" pid="4" name="LastSaved">
    <vt:filetime>2017-11-21T00:00:00Z</vt:filetime>
  </property>
</Properties>
</file>